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73" r:id="rId5"/>
    <p:sldId id="265" r:id="rId6"/>
    <p:sldId id="267" r:id="rId7"/>
    <p:sldId id="268" r:id="rId8"/>
    <p:sldId id="269" r:id="rId9"/>
    <p:sldId id="260" r:id="rId10"/>
    <p:sldId id="261" r:id="rId11"/>
    <p:sldId id="263" r:id="rId12"/>
    <p:sldId id="270" r:id="rId13"/>
  </p:sldIdLst>
  <p:sldSz cx="9906000" cy="6858000" type="A4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4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9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10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644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79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01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62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8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2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66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439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15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88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9D52-46F2-4BA3-A096-E294205298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C680-4337-4ED6-8767-5EA73F3AF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30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128863-76D9-55F5-2FA0-9F301FF0D633}"/>
              </a:ext>
            </a:extLst>
          </p:cNvPr>
          <p:cNvSpPr txBox="1"/>
          <p:nvPr/>
        </p:nvSpPr>
        <p:spPr>
          <a:xfrm>
            <a:off x="2005149" y="119500"/>
            <a:ext cx="5895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照明施設賞「施設内容説明書」のチェックシート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18BBF3-FA0B-A286-9897-6E511BDEEB67}"/>
              </a:ext>
            </a:extLst>
          </p:cNvPr>
          <p:cNvSpPr txBox="1"/>
          <p:nvPr/>
        </p:nvSpPr>
        <p:spPr>
          <a:xfrm>
            <a:off x="280359" y="664231"/>
            <a:ext cx="9345282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１．施設概要</a:t>
            </a:r>
            <a:r>
              <a:rPr kumimoji="1" lang="ja-JP" altLang="en-US" sz="1400" dirty="0"/>
              <a:t>は、施設名・施設場所・施設の概要について漏れなく記載してください</a:t>
            </a:r>
            <a:endParaRPr kumimoji="1" lang="en-US" altLang="ja-JP" sz="1400" dirty="0"/>
          </a:p>
          <a:p>
            <a:pPr algn="r">
              <a:spcBef>
                <a:spcPts val="600"/>
              </a:spcBef>
            </a:pPr>
            <a:r>
              <a:rPr kumimoji="1" lang="ja-JP" altLang="en-US" sz="1400" dirty="0"/>
              <a:t>　□確認済み　（■に変更してください）</a:t>
            </a:r>
            <a:r>
              <a:rPr kumimoji="1"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　</a:t>
            </a:r>
            <a:endParaRPr kumimoji="1"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>
              <a:spcBef>
                <a:spcPts val="600"/>
              </a:spcBef>
            </a:pP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２．照明計画のコンセプト①～③</a:t>
            </a:r>
            <a:r>
              <a:rPr kumimoji="1" lang="ja-JP" altLang="en-US" sz="1400" dirty="0"/>
              <a:t>は、照明効果・波及効果を含む要点を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点に絞り，①～③の</a:t>
            </a:r>
            <a:r>
              <a:rPr kumimoji="1" lang="ja-JP" altLang="en-US" sz="1400" u="sng" dirty="0"/>
              <a:t>スライド</a:t>
            </a:r>
            <a:r>
              <a:rPr kumimoji="1" lang="en-US" altLang="ja-JP" sz="1400" u="sng" dirty="0"/>
              <a:t>3</a:t>
            </a:r>
            <a:r>
              <a:rPr kumimoji="1" lang="ja-JP" altLang="en-US" sz="1400" u="sng" dirty="0"/>
              <a:t>枚</a:t>
            </a:r>
            <a:r>
              <a:rPr kumimoji="1" lang="ja-JP" altLang="en-US" sz="1400" dirty="0"/>
              <a:t>を用いて説明してください。ただし、</a:t>
            </a:r>
            <a:r>
              <a:rPr kumimoji="1" lang="en-US" altLang="ja-JP" sz="1400" dirty="0"/>
              <a:t>1</a:t>
            </a:r>
            <a:r>
              <a:rPr kumimoji="1" lang="ja-JP" altLang="en-US" sz="1400" dirty="0"/>
              <a:t>枚のスライドに写真１枚のみ使用してください。</a:t>
            </a:r>
            <a:endParaRPr kumimoji="1" lang="en-US" altLang="ja-JP" sz="1400" dirty="0"/>
          </a:p>
          <a:p>
            <a:pPr algn="r">
              <a:spcBef>
                <a:spcPts val="600"/>
              </a:spcBef>
            </a:pPr>
            <a:r>
              <a:rPr kumimoji="1" lang="ja-JP" altLang="en-US" sz="1400" dirty="0"/>
              <a:t>　□確認済み　（■に変更してください）</a:t>
            </a:r>
            <a:r>
              <a:rPr kumimoji="1"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　</a:t>
            </a:r>
            <a:endParaRPr kumimoji="1"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>
              <a:spcBef>
                <a:spcPts val="600"/>
              </a:spcBef>
            </a:pP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３．照明設備</a:t>
            </a:r>
            <a:r>
              <a:rPr kumimoji="1" lang="ja-JP" altLang="en-US" sz="1400" dirty="0"/>
              <a:t>は、光源・器具・照明・昼光制御システム・省エネ性能などを記入してください。</a:t>
            </a: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ja-JP" altLang="en-US" sz="1400" dirty="0"/>
              <a:t>使用光源や器具の具体的な仕様も併記し、必要に応じて制御手法にも触れてください。尚、図・表・写真を用いて説明しても良い。</a:t>
            </a:r>
            <a:r>
              <a:rPr kumimoji="1" lang="ja-JP" altLang="en-US" sz="1400" u="sng" dirty="0"/>
              <a:t>スライド</a:t>
            </a:r>
            <a:r>
              <a:rPr kumimoji="1" lang="en-US" altLang="ja-JP" sz="1400" u="sng" dirty="0"/>
              <a:t>1</a:t>
            </a:r>
            <a:r>
              <a:rPr kumimoji="1" lang="ja-JP" altLang="en-US" sz="1400" u="sng" dirty="0"/>
              <a:t>枚</a:t>
            </a:r>
            <a:r>
              <a:rPr kumimoji="1" lang="ja-JP" altLang="en-US" sz="1400" dirty="0"/>
              <a:t>を用いて説明してください。</a:t>
            </a:r>
            <a:endParaRPr kumimoji="1" lang="en-US" altLang="ja-JP" sz="1400" dirty="0"/>
          </a:p>
          <a:p>
            <a:pPr algn="r">
              <a:spcBef>
                <a:spcPts val="600"/>
              </a:spcBef>
            </a:pPr>
            <a:r>
              <a:rPr kumimoji="1" lang="ja-JP" altLang="en-US" sz="1400" dirty="0"/>
              <a:t>　□確認済み　（■に変更してください）</a:t>
            </a:r>
            <a:r>
              <a:rPr kumimoji="1"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　</a:t>
            </a:r>
            <a:endParaRPr kumimoji="1"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r">
              <a:spcBef>
                <a:spcPts val="600"/>
              </a:spcBef>
            </a:pP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４．光環境・視環境</a:t>
            </a:r>
            <a:r>
              <a:rPr kumimoji="1" lang="ja-JP" altLang="en-US" sz="1400" dirty="0"/>
              <a:t>は、</a:t>
            </a:r>
            <a:r>
              <a:rPr kumimoji="1" lang="en-US" altLang="ja-JP" sz="1400" dirty="0"/>
              <a:t>JIS</a:t>
            </a:r>
            <a:r>
              <a:rPr kumimoji="1" lang="ja-JP" altLang="en-US" sz="1400" dirty="0"/>
              <a:t>関連基準</a:t>
            </a:r>
            <a:r>
              <a:rPr kumimoji="1" lang="en-US" altLang="ja-JP" sz="1400" dirty="0"/>
              <a:t>/</a:t>
            </a:r>
            <a:r>
              <a:rPr kumimoji="1" lang="ja-JP" altLang="en-US" sz="1400" dirty="0"/>
              <a:t>照明学会基準等を満たしていることが分かる資料、あるいは施設の目的に沿った光環境・視環境が実現されていることが分かる輝度分布・照度分布・グレア等の資料を記載してください。尚、図・表・写真を用いて説明しても良い。</a:t>
            </a:r>
            <a:r>
              <a:rPr kumimoji="1" lang="ja-JP" altLang="en-US" sz="1400" u="sng" dirty="0"/>
              <a:t>スライド</a:t>
            </a:r>
            <a:r>
              <a:rPr kumimoji="1" lang="en-US" altLang="ja-JP" sz="1400" u="sng" dirty="0"/>
              <a:t>1</a:t>
            </a:r>
            <a:r>
              <a:rPr kumimoji="1" lang="ja-JP" altLang="en-US" sz="1400" u="sng" dirty="0"/>
              <a:t>枚</a:t>
            </a:r>
            <a:r>
              <a:rPr kumimoji="1" lang="ja-JP" altLang="en-US" sz="1400" dirty="0"/>
              <a:t>を用いて説明してください。</a:t>
            </a:r>
          </a:p>
          <a:p>
            <a:pPr algn="r">
              <a:spcBef>
                <a:spcPts val="600"/>
              </a:spcBef>
            </a:pPr>
            <a:r>
              <a:rPr kumimoji="1" lang="ja-JP" altLang="en-US" sz="1400" dirty="0"/>
              <a:t>□確認済み　（■に変更してください）</a:t>
            </a:r>
            <a:r>
              <a:rPr kumimoji="1"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　</a:t>
            </a:r>
            <a:endParaRPr kumimoji="1"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r">
              <a:spcBef>
                <a:spcPts val="600"/>
              </a:spcBef>
            </a:pPr>
            <a:endParaRPr kumimoji="1" lang="ja-JP" altLang="en-US" sz="1400" dirty="0"/>
          </a:p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５．特記事項</a:t>
            </a:r>
            <a:r>
              <a:rPr kumimoji="1" lang="ja-JP" altLang="en-US" sz="1400" dirty="0"/>
              <a:t>は、照明施設として、照明技法の新規性・独創性、経済性・省エネルギー性・メンテナンス性、環境配慮、地域性などで特筆すべき事項を</a:t>
            </a:r>
            <a:r>
              <a:rPr kumimoji="1" lang="ja-JP" altLang="en-US" sz="1400" u="sng" dirty="0"/>
              <a:t>スライド２枚以内（</a:t>
            </a:r>
            <a:r>
              <a:rPr kumimoji="1" lang="en-US" altLang="ja-JP" sz="1400" u="sng" dirty="0"/>
              <a:t>1</a:t>
            </a:r>
            <a:r>
              <a:rPr kumimoji="1" lang="ja-JP" altLang="en-US" sz="1400" u="sng" dirty="0"/>
              <a:t>枚を必須とする）</a:t>
            </a:r>
            <a:r>
              <a:rPr kumimoji="1" lang="ja-JP" altLang="en-US" sz="1400" dirty="0"/>
              <a:t>で自由に記述してください。尚、図・表・写真を用いて説明しても良い。</a:t>
            </a:r>
            <a:endParaRPr kumimoji="1" lang="en-US" altLang="ja-JP" sz="1400" dirty="0"/>
          </a:p>
          <a:p>
            <a:pPr algn="r">
              <a:spcBef>
                <a:spcPts val="600"/>
              </a:spcBef>
            </a:pPr>
            <a:r>
              <a:rPr kumimoji="1" lang="ja-JP" altLang="en-US" sz="1400" dirty="0"/>
              <a:t>□確認済み　（■に変更してください）　</a:t>
            </a: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en-US" altLang="ja-JP" sz="1400" dirty="0">
                <a:solidFill>
                  <a:srgbClr val="FF0000"/>
                </a:solidFill>
                <a:highlight>
                  <a:srgbClr val="FFFF00"/>
                </a:highlight>
                <a:latin typeface="+mn-ea"/>
              </a:rPr>
              <a:t>※</a:t>
            </a:r>
            <a:r>
              <a:rPr kumimoji="1" lang="ja-JP" altLang="en-US" sz="1400" dirty="0">
                <a:solidFill>
                  <a:srgbClr val="FF0000"/>
                </a:solidFill>
                <a:highlight>
                  <a:srgbClr val="FFFF00"/>
                </a:highlight>
                <a:latin typeface="+mn-ea"/>
              </a:rPr>
              <a:t>上記内容に</a:t>
            </a:r>
            <a:r>
              <a:rPr lang="ja-JP" altLang="ja-JP" sz="1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不備または不適合</a:t>
            </a:r>
            <a:r>
              <a:rPr lang="ja-JP" altLang="en-US" sz="1400" kern="100" dirty="0">
                <a:solidFill>
                  <a:srgbClr val="FF0000"/>
                </a:solidFill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があった場合</a:t>
            </a:r>
            <a:r>
              <a:rPr lang="ja-JP" altLang="ja-JP" sz="1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は選考の対象としない。</a:t>
            </a:r>
          </a:p>
        </p:txBody>
      </p:sp>
    </p:spTree>
    <p:extLst>
      <p:ext uri="{BB962C8B-B14F-4D97-AF65-F5344CB8AC3E}">
        <p14:creationId xmlns:p14="http://schemas.microsoft.com/office/powerpoint/2010/main" val="222113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89218"/>
              </p:ext>
            </p:extLst>
          </p:nvPr>
        </p:nvGraphicFramePr>
        <p:xfrm>
          <a:off x="333988" y="175909"/>
          <a:ext cx="9360000" cy="6403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5799391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施設概要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B7620EE-160F-4DFD-A2C1-D49F48C71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519699"/>
              </p:ext>
            </p:extLst>
          </p:nvPr>
        </p:nvGraphicFramePr>
        <p:xfrm>
          <a:off x="333988" y="595558"/>
          <a:ext cx="9358274" cy="52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056">
                  <a:extLst>
                    <a:ext uri="{9D8B030D-6E8A-4147-A177-3AD203B41FA5}">
                      <a16:colId xmlns:a16="http://schemas.microsoft.com/office/drawing/2014/main" val="4117171891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3958214254"/>
                    </a:ext>
                  </a:extLst>
                </a:gridCol>
                <a:gridCol w="3276000">
                  <a:extLst>
                    <a:ext uri="{9D8B030D-6E8A-4147-A177-3AD203B41FA5}">
                      <a16:colId xmlns:a16="http://schemas.microsoft.com/office/drawing/2014/main" val="1667005158"/>
                    </a:ext>
                  </a:extLst>
                </a:gridCol>
                <a:gridCol w="3575218">
                  <a:extLst>
                    <a:ext uri="{9D8B030D-6E8A-4147-A177-3AD203B41FA5}">
                      <a16:colId xmlns:a16="http://schemas.microsoft.com/office/drawing/2014/main" val="33573152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ja-JP" sz="10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  <a:endParaRPr lang="ja-JP" sz="10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9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（正式名</a:t>
                      </a:r>
                      <a:r>
                        <a:rPr lang="ja-JP" altLang="en-US" sz="9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または愛称名</a:t>
                      </a:r>
                      <a:r>
                        <a:rPr lang="ja-JP" sz="9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文字以内</a:t>
                      </a:r>
                      <a:endParaRPr lang="ja-JP" alt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58323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（よみがな）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000413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施設場所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（都道府県）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69280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0795"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（市町村）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10795" algn="just"/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946671"/>
                  </a:ext>
                </a:extLst>
              </a:tr>
              <a:tr h="2700000">
                <a:tc rowSpan="4">
                  <a:txBody>
                    <a:bodyPr/>
                    <a:lstStyle/>
                    <a:p>
                      <a:pPr algn="ctr"/>
                      <a:r>
                        <a:rPr 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施設の概要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施設の</a:t>
                      </a:r>
                      <a:r>
                        <a:rPr lang="ja-JP" altLang="en-US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500字以内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2627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規模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例：地上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階、地下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階、木造、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RC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造、鉄骨造、建築面積：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3,179.79㎡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、延床面積：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3,426.30㎡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14354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用途・完成あるいは</a:t>
                      </a:r>
                      <a:r>
                        <a:rPr lang="ja-JP" alt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営業開始</a:t>
                      </a:r>
                      <a:r>
                        <a:rPr lang="ja-JP" altLang="en-US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年月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用途　　　　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完成あるいは営業開始　　　　</a:t>
                      </a:r>
                      <a:r>
                        <a:rPr lang="ja-JP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</a:t>
                      </a:r>
                      <a:r>
                        <a:rPr lang="ja-JP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年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  <a:r>
                        <a:rPr lang="en-US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月</a:t>
                      </a:r>
                      <a:endParaRPr lang="ja-JP" alt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31551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設置の別</a:t>
                      </a:r>
                    </a:p>
                    <a:p>
                      <a:pPr algn="just"/>
                      <a:r>
                        <a:rPr lang="ja-JP" sz="9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※あてはまるものを残して削除</a:t>
                      </a:r>
                      <a:endParaRPr lang="ja-JP" sz="9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新設・既設改修・その他（　</a:t>
                      </a:r>
                      <a:r>
                        <a:rPr lang="ja-JP" altLang="en-US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ja-JP" sz="10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）</a:t>
                      </a:r>
                      <a:endParaRPr lang="ja-JP" sz="10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858005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BE750C-E165-4A82-A88D-694133E99B4B}"/>
              </a:ext>
            </a:extLst>
          </p:cNvPr>
          <p:cNvSpPr txBox="1"/>
          <p:nvPr/>
        </p:nvSpPr>
        <p:spPr>
          <a:xfrm>
            <a:off x="3354680" y="159181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照明施設賞　施設内容説明書</a:t>
            </a:r>
          </a:p>
        </p:txBody>
      </p:sp>
    </p:spTree>
    <p:extLst>
      <p:ext uri="{BB962C8B-B14F-4D97-AF65-F5344CB8AC3E}">
        <p14:creationId xmlns:p14="http://schemas.microsoft.com/office/powerpoint/2010/main" val="80830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051201"/>
              </p:ext>
            </p:extLst>
          </p:nvPr>
        </p:nvGraphicFramePr>
        <p:xfrm>
          <a:off x="326620" y="181759"/>
          <a:ext cx="9360000" cy="6421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4905259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6391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照明計画</a:t>
                      </a:r>
                      <a:r>
                        <a:rPr kumimoji="1" lang="ja-JP" altLang="en-US" sz="10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のコンセプト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80899"/>
                  </a:ext>
                </a:extLst>
              </a:tr>
              <a:tr h="648000"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260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．照明計画のコンセプト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ADFE9-F2FE-4882-A912-FCAD664C32EE}"/>
              </a:ext>
            </a:extLst>
          </p:cNvPr>
          <p:cNvSpPr/>
          <p:nvPr/>
        </p:nvSpPr>
        <p:spPr>
          <a:xfrm>
            <a:off x="326620" y="181759"/>
            <a:ext cx="9360000" cy="4911619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照明計画のコンセプト①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照明効果・波及効果を含む要点を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点に絞り，それぞれ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スライドに写真１枚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を用いて説明する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枚／スライド　のみ使用し、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CG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または加工した写真を使用の場合は、その内容を明記すること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4677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229542"/>
              </p:ext>
            </p:extLst>
          </p:nvPr>
        </p:nvGraphicFramePr>
        <p:xfrm>
          <a:off x="326620" y="181759"/>
          <a:ext cx="9360000" cy="6413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4905259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5620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照明計画</a:t>
                      </a:r>
                      <a:r>
                        <a:rPr kumimoji="1" lang="ja-JP" altLang="en-US" sz="10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のコンセプト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80899"/>
                  </a:ext>
                </a:extLst>
              </a:tr>
              <a:tr h="648000"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26009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．照明計画のコンセプト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BDE9D2-E2B3-46F0-8DEE-251DE6120655}"/>
              </a:ext>
            </a:extLst>
          </p:cNvPr>
          <p:cNvSpPr/>
          <p:nvPr/>
        </p:nvSpPr>
        <p:spPr>
          <a:xfrm>
            <a:off x="326620" y="181759"/>
            <a:ext cx="9360000" cy="4911619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照明計画のコンセプト②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照明効果・波及効果を含む要点を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点に絞り，それぞれ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スライドに写真１枚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を用いて説明する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枚／スライド　のみ使用し、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CG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または加工した写真を使用の場合は、その内容を明記すること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89544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781971"/>
              </p:ext>
            </p:extLst>
          </p:nvPr>
        </p:nvGraphicFramePr>
        <p:xfrm>
          <a:off x="326620" y="181759"/>
          <a:ext cx="9360000" cy="6413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4905259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5620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照明計画</a:t>
                      </a:r>
                      <a:r>
                        <a:rPr kumimoji="1" lang="ja-JP" altLang="en-US" sz="10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のコンセプト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80899"/>
                  </a:ext>
                </a:extLst>
              </a:tr>
              <a:tr h="648000"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260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．照明計画のコンセプト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9B4E64-55C3-4905-A05C-C9E37B25CF17}"/>
              </a:ext>
            </a:extLst>
          </p:cNvPr>
          <p:cNvSpPr/>
          <p:nvPr/>
        </p:nvSpPr>
        <p:spPr>
          <a:xfrm>
            <a:off x="326620" y="181759"/>
            <a:ext cx="9360000" cy="4911619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照明計画のコンセプト③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照明効果・波及効果を含む要点を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点に絞り，それぞれ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スライドに写真１枚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を用いて説明する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枚／スライド　のみ使用し、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CG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または加工した写真を使用の場合は、その内容を明記すること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6636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856623"/>
              </p:ext>
            </p:extLst>
          </p:nvPr>
        </p:nvGraphicFramePr>
        <p:xfrm>
          <a:off x="326620" y="181759"/>
          <a:ext cx="9360000" cy="63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5796000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３．照明設備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F191F82-59DE-4728-BB46-EDC6526C5869}"/>
              </a:ext>
            </a:extLst>
          </p:cNvPr>
          <p:cNvSpPr/>
          <p:nvPr/>
        </p:nvSpPr>
        <p:spPr>
          <a:xfrm>
            <a:off x="326620" y="181759"/>
            <a:ext cx="9360000" cy="5796000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光源、器具、照明・昼光制御システム・省エネ性能など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使用光源、器具の具体的な仕様も併記すること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（例；光束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en-US" altLang="ja-JP" sz="1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lm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、色温度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[K]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、平均演色評価数（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Ra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）、消費電力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[W]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必要に応じて制御手法等にも触れること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図・表・写真を用いて説明しても良い　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1331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335698"/>
              </p:ext>
            </p:extLst>
          </p:nvPr>
        </p:nvGraphicFramePr>
        <p:xfrm>
          <a:off x="326620" y="181759"/>
          <a:ext cx="9360000" cy="652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5917200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４．光環境・視環境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7F937B-4084-4193-99D3-9F78D5EC35DE}"/>
              </a:ext>
            </a:extLst>
          </p:cNvPr>
          <p:cNvSpPr/>
          <p:nvPr/>
        </p:nvSpPr>
        <p:spPr>
          <a:xfrm>
            <a:off x="326620" y="181760"/>
            <a:ext cx="9360000" cy="5914240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JIS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関連基準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照明学会基準等を満たしていることが分かる資料、あるいは施設の目的に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沿った光環境・視環境が実現されていることが分かる輝度分布・照度分布・グレア等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の資料を記載してください。尚、図・表・写真を用いて説明しても良い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296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751487"/>
              </p:ext>
            </p:extLst>
          </p:nvPr>
        </p:nvGraphicFramePr>
        <p:xfrm>
          <a:off x="326620" y="181759"/>
          <a:ext cx="9360000" cy="63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5796000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r>
                        <a:rPr kumimoji="1" lang="ja-JP" altLang="en-US" sz="1000" b="0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  <a:endParaRPr kumimoji="1" lang="ja-JP" altLang="en-US" sz="1000" b="0" strike="sng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５．特記事項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E87D23-9934-497D-B9F9-1C37F395B648}"/>
              </a:ext>
            </a:extLst>
          </p:cNvPr>
          <p:cNvSpPr/>
          <p:nvPr/>
        </p:nvSpPr>
        <p:spPr>
          <a:xfrm>
            <a:off x="326620" y="181759"/>
            <a:ext cx="9360000" cy="5789719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照明施設として、照明技法の新規性・独創性、経済性・省エネルギー性・メンテナンス性、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環境配慮、地域性などで特筆すべき事項を</a:t>
            </a:r>
            <a:r>
              <a:rPr kumimoji="1"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スライド２枚以内（</a:t>
            </a:r>
            <a:r>
              <a:rPr kumimoji="1" lang="en-US" altLang="ja-JP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枚を必須とする）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で自由に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記述してください。尚、図・表・写真を用いて説明しても良い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251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3E197DE-D6A3-492A-8BE0-13CD98DA0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95425"/>
              </p:ext>
            </p:extLst>
          </p:nvPr>
        </p:nvGraphicFramePr>
        <p:xfrm>
          <a:off x="326620" y="181759"/>
          <a:ext cx="9360000" cy="63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602222424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14310281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06730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20636259"/>
                    </a:ext>
                  </a:extLst>
                </a:gridCol>
              </a:tblGrid>
              <a:tr h="5796000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013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施設名</a:t>
                      </a:r>
                      <a:endParaRPr kumimoji="1" lang="ja-JP" altLang="en-US" sz="1000" b="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通し番号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学会使用欄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83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５．特記事項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843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E87D23-9934-497D-B9F9-1C37F395B648}"/>
              </a:ext>
            </a:extLst>
          </p:cNvPr>
          <p:cNvSpPr/>
          <p:nvPr/>
        </p:nvSpPr>
        <p:spPr>
          <a:xfrm>
            <a:off x="326620" y="181759"/>
            <a:ext cx="9360000" cy="5792321"/>
          </a:xfrm>
          <a:prstGeom prst="rect">
            <a:avLst/>
          </a:prstGeom>
          <a:gradFill>
            <a:gsLst>
              <a:gs pos="50000">
                <a:srgbClr val="E0E1E3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照明施設として、照明技法の新規性・独創性、経済性・省エネルギー性・メンテナンス性、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環境配慮、地域性などで特筆すべき事項を</a:t>
            </a:r>
            <a:r>
              <a:rPr kumimoji="1"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スライド２枚以内（</a:t>
            </a:r>
            <a:r>
              <a:rPr kumimoji="1" lang="en-US" altLang="ja-JP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枚を必須とする）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で自由に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記述してください。尚、図・表・写真を用いて説明しても良い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456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7B9C205130E64AABF7DF4B5F81B906" ma:contentTypeVersion="13" ma:contentTypeDescription="新しいドキュメントを作成します。" ma:contentTypeScope="" ma:versionID="fc77093372c91a39cb39450f20b441ac">
  <xsd:schema xmlns:xsd="http://www.w3.org/2001/XMLSchema" xmlns:xs="http://www.w3.org/2001/XMLSchema" xmlns:p="http://schemas.microsoft.com/office/2006/metadata/properties" xmlns:ns3="0f301126-5535-4637-9448-afed3a94eb30" targetNamespace="http://schemas.microsoft.com/office/2006/metadata/properties" ma:root="true" ma:fieldsID="68365792555aecf0dadcb62015f02f9d" ns3:_="">
    <xsd:import namespace="0f301126-5535-4637-9448-afed3a94eb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CR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301126-5535-4637-9448-afed3a94eb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38646C-BBDE-443E-A6B4-423E796C1F70}">
  <ds:schemaRefs>
    <ds:schemaRef ds:uri="0f301126-5535-4637-9448-afed3a94eb30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DC2520B-122A-416A-9215-2BFF0D5B99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AD074A-A3C2-4EC9-A3CD-F5F7DF49C7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301126-5535-4637-9448-afed3a94eb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1590</TotalTime>
  <Words>1013</Words>
  <Application>Microsoft Office PowerPoint</Application>
  <PresentationFormat>A4 210 x 297 mm</PresentationFormat>
  <Paragraphs>117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Kit.</dc:creator>
  <cp:lastModifiedBy>池田　節子</cp:lastModifiedBy>
  <cp:revision>109</cp:revision>
  <cp:lastPrinted>2024-05-30T01:45:12Z</cp:lastPrinted>
  <dcterms:created xsi:type="dcterms:W3CDTF">2021-08-08T02:50:34Z</dcterms:created>
  <dcterms:modified xsi:type="dcterms:W3CDTF">2025-09-16T01:57:59Z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0x010100657B9C205130E64AABF7DF4B5F81B906</vt:lpwstr>
  </property>
</Properties>
</file>